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42</c:v>
                </c:pt>
                <c:pt idx="4">
                  <c:v>1</c:v>
                </c:pt>
                <c:pt idx="5">
                  <c:v>3</c:v>
                </c:pt>
                <c:pt idx="6">
                  <c:v>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Sheet1!$B$2:$B$6</c:f>
              <c:numCache>
                <c:formatCode>0.0</c:formatCode>
                <c:ptCount val="5"/>
                <c:pt idx="0">
                  <c:v>7.6</c:v>
                </c:pt>
                <c:pt idx="1">
                  <c:v>7.5</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Sheet1!$C$2:$C$6</c:f>
              <c:numCache>
                <c:formatCode>0.0</c:formatCode>
                <c:ptCount val="5"/>
                <c:pt idx="0">
                  <c:v>2.4000000000000004</c:v>
                </c:pt>
                <c:pt idx="1">
                  <c:v>2.5</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Sheet1!$B$2:$B$6</c:f>
              <c:numCache>
                <c:formatCode>0.0</c:formatCode>
                <c:ptCount val="5"/>
                <c:pt idx="0">
                  <c:v>6.8</c:v>
                </c:pt>
                <c:pt idx="1">
                  <c:v>6.9</c:v>
                </c:pt>
                <c:pt idx="2">
                  <c:v>6.9</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Sheet1!$C$2:$C$6</c:f>
              <c:numCache>
                <c:formatCode>0.0</c:formatCode>
                <c:ptCount val="5"/>
                <c:pt idx="0">
                  <c:v>3.2</c:v>
                </c:pt>
                <c:pt idx="1">
                  <c:v>3.0999999999999996</c:v>
                </c:pt>
                <c:pt idx="2">
                  <c:v>3.0999999999999996</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0.16662289855499957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9.3249000000000137E-2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0.97350199999999987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9.3249000000000137E-2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0.33447300000000002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0.62070900000000062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6.7788950000000003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0.16910217342529954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9.2812000000000339E-2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0.96893600000000024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9.2810999999999311E-2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0.33290400000000098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0.85439399999999921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7.1891030000000002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1.424461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0.46338300000000032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0.12918799999999919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1.3487020000000003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0.12918800000000097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0.45548931179689944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8.3679450000000006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7.1877999999999886E-2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0.35267800000000005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9.8323999999999856E-2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1.0264889999999998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9.8324999999999996E-2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0.35267800000000005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0.57195800000000041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6.7035020000000003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0.19557700000000011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0.31849500000000042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8.879400000000004E-2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0.92699800000000021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8.879400000000004E-2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0.31849500000000042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0.83349899999999977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8.1953890000000005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0.12881999999999927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0.12588900000000081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3.5096999999998602E-2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0.36640800000000162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3.5096999999998602E-2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0.12589000000000006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0.2050250000000009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9.1245530000000006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5</c:v>
                </c:pt>
                <c:pt idx="1">
                  <c:v>35</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8.8384000000000018E-2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0.32858600000000004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9.1607999999999912E-2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0.95636899999999958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9.1607999999999912E-2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0.32858600000000049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0.75063600000000008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4.7631439999999996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0.34105499999999989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0.33802500000000002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9.4238999999999962E-2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0.98384200000000011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9.4238999999999962E-2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0.33802600000000016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0.87567799999999973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6.7026960000000004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0.3999599852575999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0.1494749999999998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1.5604979999999999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0.14947500000000069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0.53615100000000027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0.7118549999999999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8.1257090000000005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0.95197299999999974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0.380776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0.10615799999999975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1.1082679999999998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0.10615699999999961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0.38077600000000089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0.45916399999999946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8.2539680000000004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1.1989250000000005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0.41720699999999944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0.11631400000000003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1.2143050000000004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0.11631400000000003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0.41720699999999944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0.86203000000000074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6.1657440000000001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Your care and treatment Q27. Were you able to discuss your condition or treatment with hospital staff without being overheard?</c:v>
                </c:pt>
                <c:pt idx="1">
                  <c:v>The hospital and ward Q5. Were you ever prevented from sleeping at night by noise from other patients?</c:v>
                </c:pt>
                <c:pt idx="2">
                  <c:v>The hospital and ward Q14. Were you able to get hospital food outside of set meal times?</c:v>
                </c:pt>
                <c:pt idx="3">
                  <c:v>Leaving hospital Q43. Did hospital staff tell you who to contact if you were worried about your condition or treatment after you left hospital?</c:v>
                </c:pt>
                <c:pt idx="4">
                  <c:v>The hospital and ward Q12. How would you rate the hospital food?</c:v>
                </c:pt>
              </c:strCache>
            </c:strRef>
          </c:cat>
          <c:val>
            <c:numRef>
              <c:f>Sheet1!$B$2:$B$6</c:f>
              <c:numCache>
                <c:formatCode>0.0</c:formatCode>
                <c:ptCount val="5"/>
                <c:pt idx="0">
                  <c:v>8.3000000000000007</c:v>
                </c:pt>
                <c:pt idx="1">
                  <c:v>7.5</c:v>
                </c:pt>
                <c:pt idx="2">
                  <c:v>6.9</c:v>
                </c:pt>
                <c:pt idx="3">
                  <c:v>8.1</c:v>
                </c:pt>
                <c:pt idx="4">
                  <c:v>7.5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Your care and treatment Q27. Were you able to discuss your condition or treatment with hospital staff without being overheard?</c:v>
                </c:pt>
                <c:pt idx="1">
                  <c:v>The hospital and ward Q5. Were you ever prevented from sleeping at night by noise from other patients?</c:v>
                </c:pt>
                <c:pt idx="2">
                  <c:v>The hospital and ward Q14. Were you able to get hospital food outside of set meal times?</c:v>
                </c:pt>
                <c:pt idx="3">
                  <c:v>Leaving hospital Q43. Did hospital staff tell you who to contact if you were worried about your condition or treatment after you left hospital?</c:v>
                </c:pt>
                <c:pt idx="4">
                  <c:v>The hospital and ward Q12. How would you rate the hospital food?</c:v>
                </c:pt>
              </c:strCache>
            </c:strRef>
          </c:cat>
          <c:val>
            <c:numRef>
              <c:f>Sheet1!$C$2:$C$6</c:f>
              <c:numCache>
                <c:formatCode>0.0</c:formatCode>
                <c:ptCount val="5"/>
                <c:pt idx="0">
                  <c:v>6.3</c:v>
                </c:pt>
                <c:pt idx="1">
                  <c:v>6</c:v>
                </c:pt>
                <c:pt idx="2">
                  <c:v>5.9</c:v>
                </c:pt>
                <c:pt idx="3">
                  <c:v>7.6</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Your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Your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Your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Your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Your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Your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Your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Your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0.94613177259087999</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Sheet1!$B$2:$B$6</c:f>
              <c:numCache>
                <c:formatCode>0.0</c:formatCode>
                <c:ptCount val="5"/>
                <c:pt idx="0">
                  <c:v>1.5</c:v>
                </c:pt>
                <c:pt idx="1">
                  <c:v>1.4</c:v>
                </c:pt>
                <c:pt idx="2">
                  <c:v>1.3</c:v>
                </c:pt>
                <c:pt idx="3">
                  <c:v>1.2</c:v>
                </c:pt>
                <c:pt idx="4">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Sheet1!$C$2:$C$6</c:f>
              <c:numCache>
                <c:formatCode>0.0</c:formatCode>
                <c:ptCount val="5"/>
                <c:pt idx="0">
                  <c:v>8.5</c:v>
                </c:pt>
                <c:pt idx="1">
                  <c:v>8.6</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Sheet1!$B$2:$B$6</c:f>
              <c:numCache>
                <c:formatCode>0.0</c:formatCode>
                <c:ptCount val="5"/>
                <c:pt idx="0">
                  <c:v>0.7</c:v>
                </c:pt>
                <c:pt idx="1">
                  <c:v>0.8</c:v>
                </c:pt>
                <c:pt idx="2">
                  <c:v>0.9</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Sheet1!$C$2:$C$6</c:f>
              <c:numCache>
                <c:formatCode>0.0</c:formatCode>
                <c:ptCount val="5"/>
                <c:pt idx="0">
                  <c:v>9.3000000000000007</c:v>
                </c:pt>
                <c:pt idx="1">
                  <c:v>9.1999999999999993</c:v>
                </c:pt>
                <c:pt idx="2">
                  <c:v>9.1</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0.11142855719060002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0.12361100000000003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1.2904789999999999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0.12361099999999992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0.44337999999999989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0.85106200000000021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0.94613199999999997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Your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Your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Your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Your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Your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Your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Your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Your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9.2926311262477004</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Leaving hospital Q38. Were you given enough notice about when you were going to leave hospital?</c:v>
                </c:pt>
                <c:pt idx="2">
                  <c:v>The hospital and ward Q13. Did you get enough help from staff to eat your meals?</c:v>
                </c:pt>
                <c:pt idx="3">
                  <c:v>Operations and procedures Q34. After the operations or procedures, how well did hospital staff explain how the operation or procedure had gone?</c:v>
                </c:pt>
                <c:pt idx="4">
                  <c:v>The hospital and ward Q11. Were you offered food that met any dietary needs or requirements you had?</c:v>
                </c:pt>
              </c:strCache>
            </c:strRef>
          </c:cat>
          <c:val>
            <c:numRef>
              <c:f>Sheet1!$B$2:$B$6</c:f>
              <c:numCache>
                <c:formatCode>0.0</c:formatCode>
                <c:ptCount val="5"/>
                <c:pt idx="0">
                  <c:v>0.9</c:v>
                </c:pt>
                <c:pt idx="1">
                  <c:v>6.7</c:v>
                </c:pt>
                <c:pt idx="2">
                  <c:v>7.2</c:v>
                </c:pt>
                <c:pt idx="3">
                  <c:v>7.7</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Leaving hospital Q38. Were you given enough notice about when you were going to leave hospital?</c:v>
                </c:pt>
                <c:pt idx="2">
                  <c:v>The hospital and ward Q13. Did you get enough help from staff to eat your meals?</c:v>
                </c:pt>
                <c:pt idx="3">
                  <c:v>Operations and procedures Q34. After the operations or procedures, how well did hospital staff explain how the operation or procedure had gone?</c:v>
                </c:pt>
                <c:pt idx="4">
                  <c:v>The hospital and ward Q11. Were you offered food that met any dietary needs or requirements you had?</c:v>
                </c:pt>
              </c:strCache>
            </c:strRef>
          </c:cat>
          <c:val>
            <c:numRef>
              <c:f>Sheet1!$C$2:$C$6</c:f>
              <c:numCache>
                <c:formatCode>0.0</c:formatCode>
                <c:ptCount val="5"/>
                <c:pt idx="0">
                  <c:v>1.4</c:v>
                </c:pt>
                <c:pt idx="1">
                  <c:v>7</c:v>
                </c:pt>
                <c:pt idx="2">
                  <c:v>7.5</c:v>
                </c:pt>
                <c:pt idx="3">
                  <c:v>7.9</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9.4</c:v>
                </c:pt>
                <c:pt idx="1">
                  <c:v>9.4</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0.59999999999999964</c:v>
                </c:pt>
                <c:pt idx="1">
                  <c:v>0.59999999999999964</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Sheet1!$B$2:$B$6</c:f>
              <c:numCache>
                <c:formatCode>0.0</c:formatCode>
                <c:ptCount val="5"/>
                <c:pt idx="0">
                  <c:v>8.8000000000000007</c:v>
                </c:pt>
                <c:pt idx="1">
                  <c:v>8.8000000000000007</c:v>
                </c:pt>
                <c:pt idx="2">
                  <c:v>8.9</c:v>
                </c:pt>
                <c:pt idx="3">
                  <c:v>9</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Sheet1!$C$2:$C$6</c:f>
              <c:numCache>
                <c:formatCode>0.0</c:formatCode>
                <c:ptCount val="5"/>
                <c:pt idx="0">
                  <c:v>1.1999999999999993</c:v>
                </c:pt>
                <c:pt idx="1">
                  <c:v>1.1999999999999993</c:v>
                </c:pt>
                <c:pt idx="2">
                  <c:v>1.0999999999999996</c:v>
                </c:pt>
                <c:pt idx="3">
                  <c:v>1</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0.26858800000000116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0.21688299999999927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6.0465000000000657E-2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0.63124899999999862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6.0465000000000657E-2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0.21688299999999927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9.6046000000001186E-2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9.2926310000000001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Your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Your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Your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Your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Your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Your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Your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Your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8.3462571947869506</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Sheet1!$B$2:$B$6</c:f>
              <c:numCache>
                <c:formatCode>0.0</c:formatCode>
                <c:ptCount val="5"/>
                <c:pt idx="0">
                  <c:v>8.5</c:v>
                </c:pt>
                <c:pt idx="1">
                  <c:v>8.5</c:v>
                </c:pt>
                <c:pt idx="2">
                  <c:v>8.3000000000000007</c:v>
                </c:pt>
                <c:pt idx="3">
                  <c:v>8.3000000000000007</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Sheet1!$C$2:$C$6</c:f>
              <c:numCache>
                <c:formatCode>0.0</c:formatCode>
                <c:ptCount val="5"/>
                <c:pt idx="0">
                  <c:v>1.5</c:v>
                </c:pt>
                <c:pt idx="1">
                  <c:v>1.5</c:v>
                </c:pt>
                <c:pt idx="2">
                  <c:v>1.6999999999999993</c:v>
                </c:pt>
                <c:pt idx="3">
                  <c:v>1.6999999999999993</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7.8</c:v>
                </c:pt>
                <c:pt idx="1">
                  <c:v>7.9</c:v>
                </c:pt>
                <c:pt idx="2">
                  <c:v>8</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2.2000000000000002</c:v>
                </c:pt>
                <c:pt idx="1">
                  <c:v>2.0999999999999996</c:v>
                </c:pt>
                <c:pt idx="2">
                  <c:v>2</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0.27297502827429998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8.0253000000000796E-2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0.83782900000000016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8.025299999999902E-2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0.28785900000000098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0.47427099999999989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8.3462569999999996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Your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Your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Your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Your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Your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Your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Your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Your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7.3821244706776001</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Sheet1!$B$2:$B$6</c:f>
              <c:numCache>
                <c:formatCode>0.0</c:formatCode>
                <c:ptCount val="5"/>
                <c:pt idx="0">
                  <c:v>7.7</c:v>
                </c:pt>
                <c:pt idx="1">
                  <c:v>7.6</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Sheet1!$C$2:$C$6</c:f>
              <c:numCache>
                <c:formatCode>0.0</c:formatCode>
                <c:ptCount val="5"/>
                <c:pt idx="0">
                  <c:v>2.2999999999999998</c:v>
                </c:pt>
                <c:pt idx="1">
                  <c:v>2.4000000000000004</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Sheet1!$B$2:$B$6</c:f>
              <c:numCache>
                <c:formatCode>0.0</c:formatCode>
                <c:ptCount val="5"/>
                <c:pt idx="0">
                  <c:v>6.4</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Sheet1!$C$2:$C$6</c:f>
              <c:numCache>
                <c:formatCode>0.0</c:formatCode>
                <c:ptCount val="5"/>
                <c:pt idx="0">
                  <c:v>3.5999999999999996</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0.49909344194090011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0.16493100000000016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1.7218599999999995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0.7565230000000005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0.80094300000000018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7.1873829999999996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0.35756865905420021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0.1685339999999993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1.759475000000001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0.77304999999999957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2.5183000000000177E-2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7.5768659999999999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Your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Your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Your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Your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Your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Your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Your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Your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8.0455905221733008</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Sheet1!$B$2:$B$6</c:f>
              <c:numCache>
                <c:formatCode>0.0</c:formatCode>
                <c:ptCount val="5"/>
                <c:pt idx="0">
                  <c:v>8.1</c:v>
                </c:pt>
                <c:pt idx="1">
                  <c:v>8</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Sheet1!$C$2:$C$6</c:f>
              <c:numCache>
                <c:formatCode>0.0</c:formatCode>
                <c:ptCount val="5"/>
                <c:pt idx="0">
                  <c:v>1.9000000000000004</c:v>
                </c:pt>
                <c:pt idx="1">
                  <c:v>2</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Sheet1!$B$2:$B$6</c:f>
              <c:numCache>
                <c:formatCode>0.0</c:formatCode>
                <c:ptCount val="5"/>
                <c:pt idx="0">
                  <c:v>7.2</c:v>
                </c:pt>
                <c:pt idx="1">
                  <c:v>7.3</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Sheet1!$C$2:$C$6</c:f>
              <c:numCache>
                <c:formatCode>0.0</c:formatCode>
                <c:ptCount val="5"/>
                <c:pt idx="0">
                  <c:v>2.8</c:v>
                </c:pt>
                <c:pt idx="1">
                  <c:v>2.7</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92.886200000000002</c:v>
                </c:pt>
                <c:pt idx="1">
                  <c:v>1.6259999999999999</c:v>
                </c:pt>
                <c:pt idx="2">
                  <c:v>1.6259999999999999</c:v>
                </c:pt>
                <c:pt idx="3">
                  <c:v>1.6259999999999999</c:v>
                </c:pt>
                <c:pt idx="4">
                  <c:v>0.81299999999999994</c:v>
                </c:pt>
                <c:pt idx="5">
                  <c:v>1.4228000000000001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8.9037999999999506E-2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0.45370100000000058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0.12648899999999941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1.3205210000000003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0.58018900000000073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0.50251899999999949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8.1304350000000003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4.8875097101899634E-2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0.18451700000000049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1.9263389999999996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0.84636400000000034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1.668202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7.5248020000000002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0.13800900000000027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0.29687399999999986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8.2766000000000339E-2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0.86406799999999961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0.3796400000000002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0.53438799999999986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8.3741459999999996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7.9075999999999702E-2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0.29110700000000023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8.1157999999999397E-2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0.84728199999999987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0.37226500000000051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0.43685100000000077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8.3886230000000008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9.9380000000000024E-3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0.52165399999999984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0.14543300000000059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1.5183020000000003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0.66708699999999954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0.90930799999999934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7.0039290000000003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8.8592000000000226E-2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0.23138499999999951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6.450800000000001E-2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0.67345700000000086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6.450800000000001E-2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0.23138400000000026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0.15189299999999939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9.4154579999999992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0.24267902279209963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0.10674199999999967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1.1143689999999999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0.10674200000000056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0.38287199999999899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0.20947600000000044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8.1922870000000003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0.18738436853580076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0.10228999999999999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1.0678959999999993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0.10229100000000102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0.3669039999999999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0.35986999999999902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8.3799220000000005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27.122199999999999</c:v>
                </c:pt>
                <c:pt idx="1">
                  <c:v>1.0351999999999999</c:v>
                </c:pt>
                <c:pt idx="2">
                  <c:v>65.010400000000004</c:v>
                </c:pt>
                <c:pt idx="3">
                  <c:v>0.20699999999999999</c:v>
                </c:pt>
                <c:pt idx="4">
                  <c:v>0.82820000000000005</c:v>
                </c:pt>
                <c:pt idx="5">
                  <c:v>1.0351999999999999</c:v>
                </c:pt>
                <c:pt idx="6">
                  <c:v>0.20699999999999999</c:v>
                </c:pt>
                <c:pt idx="7">
                  <c:v>2.6915</c:v>
                </c:pt>
                <c:pt idx="8">
                  <c:v>1.8633999999999999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0.50856999999999974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0.39970000000000017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0.11143299999999989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1.1633459999999998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0.11143299999999989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0.39969900000000003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0.33290599999999948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8.0858089999999994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0.35665096031469989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0.11249999999999982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1.1744810000000001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0.11249999999999982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0.40352499999999925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0.70284300000000144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7.4773459999999998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0.17214800992980006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0.17505300000000013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1.8275300000000003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0.17505300000000013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0.62789699999999904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0.12931000000000026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7.2418370000000003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0.42444753586260031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0.18713599999999975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1.9536800000000003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0.18713699999999989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0.67123899999999992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0.92427000000000081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6.853955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0.32131500000000024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0.17761799999999894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4.9518000000000839E-2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0.51696699999999929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4.9519000000000091E-2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0.17761800000000072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7.2168999999998817E-2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9.5241279999999993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0.79090000000000005</c:v>
                </c:pt>
                <c:pt idx="1">
                  <c:v>0.20909999999999995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0.79090000000000005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Your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Your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Your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Your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Your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Your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Your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Your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8.9493939605319799</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Sheet1!$B$2:$B$6</c:f>
              <c:numCache>
                <c:formatCode>0.0</c:formatCode>
                <c:ptCount val="5"/>
                <c:pt idx="0">
                  <c:v>9.1</c:v>
                </c:pt>
                <c:pt idx="1">
                  <c:v>9</c:v>
                </c:pt>
                <c:pt idx="2">
                  <c:v>9</c:v>
                </c:pt>
                <c:pt idx="3">
                  <c:v>8.9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Sheet1!$C$2:$C$6</c:f>
              <c:numCache>
                <c:formatCode>0.0</c:formatCode>
                <c:ptCount val="5"/>
                <c:pt idx="0">
                  <c:v>0.90000000000000036</c:v>
                </c:pt>
                <c:pt idx="1">
                  <c:v>1</c:v>
                </c:pt>
                <c:pt idx="2">
                  <c:v>1</c:v>
                </c:pt>
                <c:pt idx="3">
                  <c:v>1.0999999999999996</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Sheet1!$B$2:$B$6</c:f>
              <c:numCache>
                <c:formatCode>0.0</c:formatCode>
                <c:ptCount val="5"/>
                <c:pt idx="0">
                  <c:v>8.6</c:v>
                </c:pt>
                <c:pt idx="1">
                  <c:v>8.6</c:v>
                </c:pt>
                <c:pt idx="2">
                  <c:v>8.6999999999999993</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Sheet1!$C$2:$C$6</c:f>
              <c:numCache>
                <c:formatCode>0.0</c:formatCode>
                <c:ptCount val="5"/>
                <c:pt idx="0">
                  <c:v>1.4000000000000004</c:v>
                </c:pt>
                <c:pt idx="1">
                  <c:v>1.4000000000000004</c:v>
                </c:pt>
                <c:pt idx="2">
                  <c:v>1.3000000000000007</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0.12960900000000031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0.23666899999999913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6.5981999999999985E-2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0.68883800000000051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6.5981000000000734E-2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0.23666899999999913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0.21832099999999954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8.7744429999999998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4.1330000000000311E-2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0.18797300000000128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5.2404999999998481E-2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0.5471060000000012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5.2405000000000257E-2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0.1879729999999995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0.21001599999999954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9.3220910000000003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0.19213423587500067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7.7232999999999663E-2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0.80629699999999893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7.7232000000000411E-2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0.27702500000000008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0.13807700000000089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8.7516479999999994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46.8172</c:v>
                </c:pt>
                <c:pt idx="2">
                  <c:v>52.566699999999997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Your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Your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Your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Your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Your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Your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Your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Your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8.5574199452645292</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8.6999999999999993</c:v>
                </c:pt>
                <c:pt idx="1">
                  <c:v>8.6999999999999993</c:v>
                </c:pt>
                <c:pt idx="2">
                  <c:v>8.6999999999999993</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1.3000000000000007</c:v>
                </c:pt>
                <c:pt idx="1">
                  <c:v>1.3000000000000007</c:v>
                </c:pt>
                <c:pt idx="2">
                  <c:v>1.3000000000000007</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Sheet1!$B$2:$B$6</c:f>
              <c:numCache>
                <c:formatCode>0.0</c:formatCode>
                <c:ptCount val="5"/>
                <c:pt idx="0">
                  <c:v>8.1</c:v>
                </c:pt>
                <c:pt idx="1">
                  <c:v>8.1</c:v>
                </c:pt>
                <c:pt idx="2">
                  <c:v>8.1999999999999993</c:v>
                </c:pt>
                <c:pt idx="3">
                  <c:v>8.3000000000000007</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Sheet1!$C$2:$C$6</c:f>
              <c:numCache>
                <c:formatCode>0.0</c:formatCode>
                <c:ptCount val="5"/>
                <c:pt idx="0">
                  <c:v>1.9000000000000004</c:v>
                </c:pt>
                <c:pt idx="1">
                  <c:v>1.9000000000000004</c:v>
                </c:pt>
                <c:pt idx="2">
                  <c:v>1.8000000000000007</c:v>
                </c:pt>
                <c:pt idx="3">
                  <c:v>1.6999999999999993</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0.15837199999999996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0.27058399999999949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7.5436000000001613E-2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0.7875489999999985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7.5437000000000864E-2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0.27058399999999949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0.21174200000000098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8.8486790000000006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6.8039999999999878E-2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0.23694500000000041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6.605799999999995E-2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0.68964099999999995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6.605799999999995E-2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0.23694500000000041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2.4124000000000478E-2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9.1228730000000002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0.12381300000000017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0.29020200000000074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8.0905999999998812E-2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0.84464700000000015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8.0906000000000589E-2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0.29020199999999896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9.4344000000001316E-2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8.7406210000000009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0.45464299999999991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0.35127699999999962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9.793400000000041E-2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1.0224120000000001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9.7933999999999521E-2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0.35127799999999976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0.76261900000000082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7.5175070000000002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Your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Your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Your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Your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Your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Your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Your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Your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8.4</c:v>
                </c:pt>
                <c:pt idx="1">
                  <c:v>8.3000000000000007</c:v>
                </c:pt>
                <c:pt idx="2">
                  <c:v>8.3000000000000007</c:v>
                </c:pt>
                <c:pt idx="3">
                  <c:v>8.1999999999999993</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1.5999999999999996</c:v>
                </c:pt>
                <c:pt idx="1">
                  <c:v>1.6999999999999993</c:v>
                </c:pt>
                <c:pt idx="2">
                  <c:v>1.6999999999999993</c:v>
                </c:pt>
                <c:pt idx="3">
                  <c:v>1.8000000000000007</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7.7</c:v>
                </c:pt>
                <c:pt idx="1">
                  <c:v>7.7</c:v>
                </c:pt>
                <c:pt idx="2">
                  <c:v>7.8</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0.43237499999999951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0.27950199999999992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7.7923000000000187E-2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0.81350499999999926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7.7924000000001215E-2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0.27950199999999903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0.25313700000000061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7.8551630000000001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0.19749470072940056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8.818500000000018E-2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0.92063699999999926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8.818500000000018E-2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0.31631000000000054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0.61902100000000004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7.2209070000000004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0.14743546760380077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6.0576999999998549E-2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0.63240900000000089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6.0577000000000325E-2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0.21728099999999984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0.30104299999999995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8.8777550000000005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0.18323499999999981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0.37797199999999975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0.10537500000000044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1.1001070000000004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0.10537499999999866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0.37797199999999975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0.56727500000000042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7.9529339999999999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0.17356402761539957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0.14055000000000017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1.4673150000000001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0.14054900000000004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0.50413700000000006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1.6313830000000005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8.3134709999999998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6.5041000000000002</c:v>
                </c:pt>
                <c:pt idx="1">
                  <c:v>12.8049</c:v>
                </c:pt>
                <c:pt idx="2">
                  <c:v>23.7805</c:v>
                </c:pt>
                <c:pt idx="3">
                  <c:v>56.910600000000002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5.0129999999999342E-3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0.13182499999999919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3.6751000000000644E-2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0.38368299999999955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3.6751999999999896E-2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0.13182399999999994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0.17491599999999963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9.6392930000000003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0.28888300000000022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0.17849200000000032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4.9763000000000446E-2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0.51951099999999961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4.9763000000000446E-2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0.17849200000000032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0.27842699999999887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9.247439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0.26553397606460027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8.694700000000033E-2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0.90770899999999966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8.6945999999999302E-2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0.31186800000000048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0.44413699999999956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8.1522249999999996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Your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Your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Your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Your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Your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Your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Your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Your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8.0698379055432099</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8.5</c:v>
                </c:pt>
                <c:pt idx="1">
                  <c:v>8.4</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c:v>
                </c:pt>
                <c:pt idx="1">
                  <c:v>1.5999999999999996</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Sheet1!$B$2:$B$6</c:f>
              <c:numCache>
                <c:formatCode>0.0</c:formatCode>
                <c:ptCount val="5"/>
                <c:pt idx="0">
                  <c:v>8</c:v>
                </c:pt>
                <c:pt idx="1">
                  <c:v>8.1</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Sheet1!$C$2:$C$6</c:f>
              <c:numCache>
                <c:formatCode>0.0</c:formatCode>
                <c:ptCount val="5"/>
                <c:pt idx="0">
                  <c:v>2</c:v>
                </c:pt>
                <c:pt idx="1">
                  <c:v>1.9000000000000004</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8.0742000000000758E-2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0.22375399999999956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6.2381000000000242E-2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0.65124799999999894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6.2381000000000242E-2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0.22375300000000031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0.12810400000000044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8.9081200000000003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0.44849599999999956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0.29240900000000014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8.1522000000000538E-2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0.85107199999999938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8.1521000000000399E-2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0.29240899999999925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0.33038900000000027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7.5928899999999997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9.4250000000002387E-3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0.3226420000000001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8.9949999999999974E-2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0.93906799999999979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8.9949999999999974E-2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0.32264299999999935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0.41981900000000039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7.7085039999999996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Your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Your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Your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Your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Your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Your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Your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Your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7.3064224721302997</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RVJ | North Bristol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RVJ | North Bristol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RVJ | North Bristol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North Bristol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107896584"/>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58365757"/>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743433292"/>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6042051"/>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10773772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Q38. Were you given enough notice about when you were going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3467754"/>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70075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348134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129383807"/>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419898995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548618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86348321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44156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30177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45479107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58005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848516132"/>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14881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14289"/>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73713677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61857922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9314500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50605253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891665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58943727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70950646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5788966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42613966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64197580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69292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65478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315900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68400779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96068695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90696245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72979940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69644490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44868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49211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467653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73151633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223479594"/>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431025179"/>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7318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153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38158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9558816"/>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22380211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97359047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402100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8335243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233648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620374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53416735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15355203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87223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63485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8553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236038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65953055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985722604"/>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7237918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70395990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575227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26818135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84286133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4814925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978776355"/>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96762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13095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19038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775128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55829445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718896548"/>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7812471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66944549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038088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2471337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39869300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79443848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12584926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75642874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2301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99606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5304292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01281753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09518543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68887771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34807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1393044"/>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41985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086739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20274128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536516642"/>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094404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35375992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478002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409008186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13421676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83916251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51506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6833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10130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478046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04717575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86602524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8230631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23258693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201685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73909519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78698402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874045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766476391"/>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52410089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20923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49664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395426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2942596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38151348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42477225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0001547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58790195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49232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02822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882144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65885935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17665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75289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68570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2266495"/>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66041559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12361105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6420465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40446396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009281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61126786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73182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15442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60032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3407355"/>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97289882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80053417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7487093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68140418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9846764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07724108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45498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36620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37772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6566191"/>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7446528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071127063"/>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4321952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31267102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562153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427614131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47943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33871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78145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41925254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2553801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7252863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41361014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526694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4425303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31967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15695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41881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5852688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0949954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6848491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(274)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2017184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92960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4185016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8361145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09610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4748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7391122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3506026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1989923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7469574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6257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1233664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8248373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3344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97496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499634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5370889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8713003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(138)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5227666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9661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1732228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0860078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69897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53888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4692848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0675884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6768553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(284)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838796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86446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7318157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9313885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(263)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98212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1766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63822257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704364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2498322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(264)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5890148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05232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9114141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2445261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(471)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45261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81318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18054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12799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8905938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4342227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5602204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41264371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6555137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4418130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(201)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04354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7959106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7536197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3060900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3729299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04419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578291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1243469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51349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19052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5296223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2422740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5859374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3044361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34596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7593041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7092451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20117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75478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69660177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7153941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1134602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(467)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7876127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59930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5980271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6850771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91058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3923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9524739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772022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9967923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42141960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55326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9596714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5635423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98730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8813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382587457"/>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88673161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1274099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4512409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16273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3634413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41934331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7858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97904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8133965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9814476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3514825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(471)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4994530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17622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3160773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5694441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15997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29442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5273543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42744579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2026247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3800400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32007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8297665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2329522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37395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810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6236910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595359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4002037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0769668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49910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4239711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4027162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16573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77682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9272306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3338446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7249505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(241)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6830837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02413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8431269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6607302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(245)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69068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61588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9829287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6102116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6265796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(252)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9693879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66165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9357374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4255635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1049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78181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34650393"/>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0645734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5629132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(379)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973387283"/>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41738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1746461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0598824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35272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3014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0667791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2936583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4866749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8875314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24502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894192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8652935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42918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67694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844869106"/>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7880533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5549039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542749993"/>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91919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4670169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5082310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(363)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65273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98239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9334223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1940594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6582102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7797616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95803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4745400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5265798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(444)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22421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73571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769244133"/>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9167764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8422957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(263)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289253962"/>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3741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0111885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8577367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(272)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10729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61556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8682348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9957968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8458034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6594362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25084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6812801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9915182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23485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09844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689913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38246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6820566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7638123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SOUTHMEAD HOSPITAL (480)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70309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30731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47503525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322739509"/>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5301255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79009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82625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13383477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51595644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472806031"/>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44881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224798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027749373"/>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57316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34410461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952395182"/>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88561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95635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16215829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038123716"/>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58422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774849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415321367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86133159"/>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54174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08505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58654493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4164200021"/>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6779497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777228737"/>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05238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8901955"/>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55540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14206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64244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66980347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81234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75198418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Q14. Were you able to get hospital food outside of set meal times?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14038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579899280"/>
              </p:ext>
            </p:extLst>
          </p:nvPr>
        </p:nvGraphicFramePr>
        <p:xfrm>
          <a:off x="469068"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noise from other patients?
Q28. Were you given enough privacy when being examined or treated?
Q29. Do you think the hospital staff did everything they could to help control your pain?</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Q27. Were you able to discuss your condition or treatment with hospital staff without being overheard?</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7852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476189098"/>
              </p:ext>
            </p:extLst>
          </p:nvPr>
        </p:nvGraphicFramePr>
        <p:xfrm>
          <a:off x="469068" y="1548000"/>
          <a:ext cx="11253864" cy="2318440"/>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Q7. Did the hospital staff explain the reasons for changing wards during the night in a way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922305763"/>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99221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North Bristol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716425577"/>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Privacy for discussions: patients being able to discuss their condition or treatment with hospital staff without being overheard
Noise from other patients: patients not being bothered by noise at night from other patients
Food outside set meal times: patients being able to get hospital food outside of set meal times, if needed
Contact: patients being given information about who to contact if they were worried about their condition or treatment after leaving hospital
Quality of food: patients describing the hospital food as good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903036988"/>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Notice about leaving hospital: patients being given enough notice about when they were going to leave hospital
Help with eating: patients being given enough help from staff to eat meals, if needed
After the operation or procedure: patients being given an explanation from staff of how their operation or procedure went
Dietary needs or requirements: patients being offered food that met any dietary needs or requirements they had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North Bristol NHS Trust who had attended in late 2021. Responses were received from 492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62574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117042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492</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773613198"/>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7766802"/>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457553738"/>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4730623"/>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42%</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296061705"/>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071733069"/>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854952182"/>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20648900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477275576"/>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25053594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1309123"/>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51387998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0226467"/>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58576429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8934418"/>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15948</Words>
  <Application>Microsoft Office PowerPoint</Application>
  <PresentationFormat>Widescreen</PresentationFormat>
  <Paragraphs>2241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North Bristol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2022-09-30T12:51:37Z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